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4"/>
  </p:notesMasterIdLst>
  <p:sldIdLst>
    <p:sldId id="256" r:id="rId6"/>
    <p:sldId id="257" r:id="rId7"/>
    <p:sldId id="262" r:id="rId8"/>
    <p:sldId id="258" r:id="rId9"/>
    <p:sldId id="263" r:id="rId10"/>
    <p:sldId id="260" r:id="rId11"/>
    <p:sldId id="261" r:id="rId12"/>
    <p:sldId id="25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4141"/>
    <a:srgbClr val="69BE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914400" cy="9144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98C13-69F6-4DEE-8BC6-5669088DE825}" type="datetimeFigureOut">
              <a:rPr lang="en-US" smtClean="0"/>
              <a:t>11/25/2019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DA2611-E420-4426-A8BD-FC6EE3331F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332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DA2611-E420-4426-A8BD-FC6EE3331F1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98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DA2611-E420-4426-A8BD-FC6EE3331F1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702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6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814CC-2D50-41E6-B172-7002444E5D5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19027" y="1600200"/>
            <a:ext cx="9144000" cy="2387600"/>
          </a:xfrm>
        </p:spPr>
        <p:txBody>
          <a:bodyPr anchor="b"/>
          <a:lstStyle>
            <a:lvl1pPr algn="l">
              <a:defRPr sz="6000" b="1">
                <a:solidFill>
                  <a:srgbClr val="414141"/>
                </a:solidFill>
                <a:latin typeface="+mj-lt"/>
              </a:defRPr>
            </a:lvl1pPr>
          </a:lstStyle>
          <a:p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>Goes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34E8C8-A34D-4060-B040-4844862BB5F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19027" y="4224207"/>
            <a:ext cx="9144000" cy="1655762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69BE4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Name and Title</a:t>
            </a:r>
          </a:p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00529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08A40E-8DF7-44F7-A20D-3777D7B9CB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BAFE57-DFBA-4B55-A6FE-22CBA92129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1937E2-EF28-49E1-8F2C-92C9AB0788D2}"/>
              </a:ext>
            </a:extLst>
          </p:cNvPr>
          <p:cNvSpPr/>
          <p:nvPr userDrawn="1"/>
        </p:nvSpPr>
        <p:spPr>
          <a:xfrm>
            <a:off x="0" y="0"/>
            <a:ext cx="12192000" cy="185738"/>
          </a:xfrm>
          <a:prstGeom prst="rect">
            <a:avLst/>
          </a:prstGeom>
          <a:solidFill>
            <a:srgbClr val="69B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800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 slide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814CC-2D50-41E6-B172-7002444E5D5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4271" y="1590773"/>
            <a:ext cx="10523457" cy="2387600"/>
          </a:xfrm>
        </p:spPr>
        <p:txBody>
          <a:bodyPr anchor="b"/>
          <a:lstStyle>
            <a:lvl1pPr algn="l">
              <a:defRPr sz="6000" b="1">
                <a:solidFill>
                  <a:srgbClr val="414141"/>
                </a:solidFill>
                <a:latin typeface="+mj-lt"/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34E8C8-A34D-4060-B040-4844862BB5F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4271" y="4195927"/>
            <a:ext cx="10523456" cy="1655762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69BE4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Name and Title</a:t>
            </a:r>
          </a:p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97197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cover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36F87-263B-41D7-8C2F-2417AB9DB0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514437"/>
            <a:ext cx="10515600" cy="1325563"/>
          </a:xfrm>
          <a:noFill/>
        </p:spPr>
        <p:txBody>
          <a:bodyPr>
            <a:noAutofit/>
          </a:bodyPr>
          <a:lstStyle>
            <a:lvl1pPr algn="l">
              <a:defRPr sz="5500">
                <a:solidFill>
                  <a:srgbClr val="414141"/>
                </a:solidFill>
              </a:defRPr>
            </a:lvl1pPr>
          </a:lstStyle>
          <a:p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Goes Here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E9102D4D-535B-49EB-B44A-934FA18C904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199" y="1857080"/>
            <a:ext cx="10515599" cy="487838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41414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Section 1</a:t>
            </a:r>
          </a:p>
        </p:txBody>
      </p:sp>
    </p:spTree>
    <p:extLst>
      <p:ext uri="{BB962C8B-B14F-4D97-AF65-F5344CB8AC3E}">
        <p14:creationId xmlns:p14="http://schemas.microsoft.com/office/powerpoint/2010/main" val="2824848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F6305-D3AE-4C63-B63A-94BD1E2C3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AAB6E5-421B-429C-9465-17E9C94767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0D6636-4694-47C5-87E9-AEF8AF52055B}"/>
              </a:ext>
            </a:extLst>
          </p:cNvPr>
          <p:cNvSpPr/>
          <p:nvPr userDrawn="1"/>
        </p:nvSpPr>
        <p:spPr>
          <a:xfrm>
            <a:off x="0" y="0"/>
            <a:ext cx="12192000" cy="185738"/>
          </a:xfrm>
          <a:prstGeom prst="rect">
            <a:avLst/>
          </a:prstGeom>
          <a:solidFill>
            <a:srgbClr val="69B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069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1CB5B-4486-4304-AED0-E26E407C1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41" y="365125"/>
            <a:ext cx="10982227" cy="1325563"/>
          </a:xfrm>
        </p:spPr>
        <p:txBody>
          <a:bodyPr>
            <a:normAutofit/>
          </a:bodyPr>
          <a:lstStyle>
            <a:lvl1pPr algn="l"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5DBD8-C9D2-497D-91D2-0FB145E97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42" y="1825625"/>
            <a:ext cx="10982226" cy="4351338"/>
          </a:xfrm>
        </p:spPr>
        <p:txBody>
          <a:bodyPr/>
          <a:lstStyle>
            <a:lvl1pPr>
              <a:buClr>
                <a:srgbClr val="69BE46"/>
              </a:buClr>
              <a:defRPr>
                <a:solidFill>
                  <a:srgbClr val="414141"/>
                </a:solidFill>
              </a:defRPr>
            </a:lvl1pPr>
            <a:lvl2pPr>
              <a:buClr>
                <a:srgbClr val="69BE46"/>
              </a:buClr>
              <a:defRPr>
                <a:solidFill>
                  <a:srgbClr val="414141"/>
                </a:solidFill>
              </a:defRPr>
            </a:lvl2pPr>
            <a:lvl3pPr>
              <a:buClr>
                <a:srgbClr val="69BE46"/>
              </a:buClr>
              <a:defRPr>
                <a:solidFill>
                  <a:srgbClr val="414141"/>
                </a:solidFill>
              </a:defRPr>
            </a:lvl3pPr>
            <a:lvl4pPr>
              <a:buClr>
                <a:srgbClr val="69BE46"/>
              </a:buClr>
              <a:defRPr>
                <a:solidFill>
                  <a:srgbClr val="414141"/>
                </a:solidFill>
              </a:defRPr>
            </a:lvl4pPr>
            <a:lvl5pPr>
              <a:buClr>
                <a:srgbClr val="69BE46"/>
              </a:buClr>
              <a:defRPr>
                <a:solidFill>
                  <a:srgbClr val="41414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57B8D2-0B9A-4FF0-B9EF-99F4B5E724A2}"/>
              </a:ext>
            </a:extLst>
          </p:cNvPr>
          <p:cNvSpPr/>
          <p:nvPr userDrawn="1"/>
        </p:nvSpPr>
        <p:spPr>
          <a:xfrm>
            <a:off x="0" y="0"/>
            <a:ext cx="12192000" cy="185738"/>
          </a:xfrm>
          <a:prstGeom prst="rect">
            <a:avLst/>
          </a:prstGeom>
          <a:solidFill>
            <a:srgbClr val="69B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DDA5D27-BAF6-46A1-A2CB-5A8505BA8B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41" y="6255940"/>
            <a:ext cx="1472870" cy="473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579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1603A-F398-480D-984C-6C64D2360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1414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AF271-7607-4E46-9484-3D3C142321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414141"/>
                </a:solidFill>
              </a:defRPr>
            </a:lvl1pPr>
            <a:lvl2pPr>
              <a:defRPr>
                <a:solidFill>
                  <a:srgbClr val="414141"/>
                </a:solidFill>
              </a:defRPr>
            </a:lvl2pPr>
            <a:lvl3pPr>
              <a:defRPr>
                <a:solidFill>
                  <a:srgbClr val="414141"/>
                </a:solidFill>
              </a:defRPr>
            </a:lvl3pPr>
            <a:lvl4pPr>
              <a:defRPr>
                <a:solidFill>
                  <a:srgbClr val="414141"/>
                </a:solidFill>
              </a:defRPr>
            </a:lvl4pPr>
            <a:lvl5pPr>
              <a:defRPr>
                <a:solidFill>
                  <a:srgbClr val="41414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CEC944-087F-4780-9576-0134352F71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414141"/>
                </a:solidFill>
              </a:defRPr>
            </a:lvl1pPr>
            <a:lvl2pPr>
              <a:defRPr>
                <a:solidFill>
                  <a:srgbClr val="414141"/>
                </a:solidFill>
              </a:defRPr>
            </a:lvl2pPr>
            <a:lvl3pPr>
              <a:defRPr>
                <a:solidFill>
                  <a:srgbClr val="414141"/>
                </a:solidFill>
              </a:defRPr>
            </a:lvl3pPr>
            <a:lvl4pPr>
              <a:defRPr>
                <a:solidFill>
                  <a:srgbClr val="414141"/>
                </a:solidFill>
              </a:defRPr>
            </a:lvl4pPr>
            <a:lvl5pPr>
              <a:defRPr>
                <a:solidFill>
                  <a:srgbClr val="41414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63B6B92-E907-4CCA-9D7A-1E351CC9CE2F}"/>
              </a:ext>
            </a:extLst>
          </p:cNvPr>
          <p:cNvSpPr/>
          <p:nvPr userDrawn="1"/>
        </p:nvSpPr>
        <p:spPr>
          <a:xfrm>
            <a:off x="0" y="0"/>
            <a:ext cx="12192000" cy="185738"/>
          </a:xfrm>
          <a:prstGeom prst="rect">
            <a:avLst/>
          </a:prstGeom>
          <a:solidFill>
            <a:srgbClr val="69B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AD8DD55-E56E-4F71-8FB1-9F8503F23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41" y="6255940"/>
            <a:ext cx="1472870" cy="473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328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D88BC-8CFC-452F-8857-C8A54C3ED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865B7C-047C-42C9-B09D-C1A296880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5D9F04-7EB0-42A3-8C81-4D4CF01BA2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07F24B-A64C-459A-A30A-593CF1AB4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8933FD-CDB3-4F93-BBA6-57DED0F12B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480A735-BC0A-4971-AB97-C7A07788B2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41" y="6255940"/>
            <a:ext cx="1472870" cy="47387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F463ACB0-6120-43E5-802F-2F7D41C4BC93}"/>
              </a:ext>
            </a:extLst>
          </p:cNvPr>
          <p:cNvSpPr/>
          <p:nvPr userDrawn="1"/>
        </p:nvSpPr>
        <p:spPr>
          <a:xfrm>
            <a:off x="0" y="0"/>
            <a:ext cx="12192000" cy="185738"/>
          </a:xfrm>
          <a:prstGeom prst="rect">
            <a:avLst/>
          </a:prstGeom>
          <a:solidFill>
            <a:srgbClr val="69B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718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6ECC7-C8DC-439C-ABC0-552653F78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C2E2A-DCB8-4278-A644-1A32B5965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52A7D7-DC2D-46B4-B1D0-6141FFFBB0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75F002-9A84-4F00-9707-A1FA823A90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FC194D-5BE5-4765-8073-3FA669B34736}" type="datetimeFigureOut">
              <a:rPr lang="en-US" smtClean="0"/>
              <a:t>11/25/2019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1AF4C7-B6D1-4E6F-97F0-D0A2FD856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BBC949-EA94-466C-B3C1-85C12CFC0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1D4CEE-C63C-4374-A593-9D57455F279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8F0AEF6-97F3-4D23-8A44-EA5B44D826E8}"/>
              </a:ext>
            </a:extLst>
          </p:cNvPr>
          <p:cNvSpPr/>
          <p:nvPr userDrawn="1"/>
        </p:nvSpPr>
        <p:spPr>
          <a:xfrm>
            <a:off x="0" y="0"/>
            <a:ext cx="12192000" cy="185738"/>
          </a:xfrm>
          <a:prstGeom prst="rect">
            <a:avLst/>
          </a:prstGeom>
          <a:solidFill>
            <a:srgbClr val="69B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836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A7858-A718-4DC4-AFEF-6400369FE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4202DE-58CE-46CD-B0F9-CDC637B0EF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C138EF-A159-47E1-BE50-87D3EC2E40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9375E-2443-44B2-B026-C871B6BEDB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FC194D-5BE5-4765-8073-3FA669B34736}" type="datetimeFigureOut">
              <a:rPr lang="en-US" smtClean="0"/>
              <a:t>11/25/2019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183D05-A7E8-40A4-A6A7-4DF1916FC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25C3AD-D24E-4A4C-BEF4-4CFCDA038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1D4CEE-C63C-4374-A593-9D57455F279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674B570-7C30-4265-8457-CB06B5D25268}"/>
              </a:ext>
            </a:extLst>
          </p:cNvPr>
          <p:cNvSpPr/>
          <p:nvPr userDrawn="1"/>
        </p:nvSpPr>
        <p:spPr>
          <a:xfrm>
            <a:off x="0" y="0"/>
            <a:ext cx="12192000" cy="185738"/>
          </a:xfrm>
          <a:prstGeom prst="rect">
            <a:avLst/>
          </a:prstGeom>
          <a:solidFill>
            <a:srgbClr val="69B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934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793B1-20F3-4871-A5C0-95DFD19A8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E83832-26E9-4F7F-9946-219FFE5387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72BC0-F6B8-43A7-B580-AA925950C0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FC194D-5BE5-4765-8073-3FA669B34736}" type="datetimeFigureOut">
              <a:rPr lang="en-US" smtClean="0"/>
              <a:t>11/25/2019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5ADF5-49AA-423D-9A3F-8768CCCB5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1B790B-B331-4428-AC0D-52FF7FA4F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1D4CEE-C63C-4374-A593-9D57455F279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47BDBC-35A1-488A-BA36-A8B73A393D04}"/>
              </a:ext>
            </a:extLst>
          </p:cNvPr>
          <p:cNvSpPr/>
          <p:nvPr userDrawn="1"/>
        </p:nvSpPr>
        <p:spPr>
          <a:xfrm>
            <a:off x="0" y="0"/>
            <a:ext cx="12192000" cy="185738"/>
          </a:xfrm>
          <a:prstGeom prst="rect">
            <a:avLst/>
          </a:prstGeom>
          <a:solidFill>
            <a:srgbClr val="69B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151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17F730-D132-4666-B3AA-8BCA7CA5C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3AA328-D6AF-4442-BA40-482F84AE32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51088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51" r:id="rId3"/>
    <p:sldLayoutId id="2147483650" r:id="rId4"/>
    <p:sldLayoutId id="2147483652" r:id="rId5"/>
    <p:sldLayoutId id="2147483653" r:id="rId6"/>
    <p:sldLayoutId id="2147483656" r:id="rId7"/>
    <p:sldLayoutId id="2147483657" r:id="rId8"/>
    <p:sldLayoutId id="2147483658" r:id="rId9"/>
    <p:sldLayoutId id="2147483659" r:id="rId10"/>
    <p:sldLayoutId id="214748366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41414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41414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41414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41414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1414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1414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E0C82-E1AE-4F92-A021-854D7BF5BC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NCQA Updates for NYS Practices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F8ED21-AA1E-4844-86F0-F60FFCB6C5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Karen Taubert RN, BSN, MBA</a:t>
            </a:r>
          </a:p>
          <a:p>
            <a:r>
              <a:rPr lang="en-US" dirty="0"/>
              <a:t>NCQA CCE</a:t>
            </a:r>
          </a:p>
        </p:txBody>
      </p:sp>
    </p:spTree>
    <p:extLst>
      <p:ext uri="{BB962C8B-B14F-4D97-AF65-F5344CB8AC3E}">
        <p14:creationId xmlns:p14="http://schemas.microsoft.com/office/powerpoint/2010/main" val="46590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8FE2A-01FF-4FD6-A790-73850A03D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QPASS Updates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82010A-22C7-47BD-B693-F46135B870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968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8FE2A-01FF-4FD6-A790-73850A03D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NCQA Criteria Supporting Patient Engagement Strategies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82010A-22C7-47BD-B693-F46135B870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2</a:t>
            </a:r>
          </a:p>
        </p:txBody>
      </p:sp>
    </p:spTree>
    <p:extLst>
      <p:ext uri="{BB962C8B-B14F-4D97-AF65-F5344CB8AC3E}">
        <p14:creationId xmlns:p14="http://schemas.microsoft.com/office/powerpoint/2010/main" val="2031953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E8F90E-B0B9-48BD-BCD1-4DC765AFA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904" y="1921267"/>
            <a:ext cx="10982226" cy="5498869"/>
          </a:xfrm>
        </p:spPr>
        <p:txBody>
          <a:bodyPr>
            <a:normAutofit/>
          </a:bodyPr>
          <a:lstStyle/>
          <a:p>
            <a:r>
              <a:rPr lang="en-US" dirty="0"/>
              <a:t>TC 04 Patients/Families/Caregivers Involvement in Governance: Patients/families/caregivers are involved in the practice’s governance structure or on stakeholder committees.</a:t>
            </a:r>
          </a:p>
          <a:p>
            <a:endParaRPr lang="en-US" dirty="0"/>
          </a:p>
          <a:p>
            <a:r>
              <a:rPr lang="en-US" dirty="0"/>
              <a:t>TC 09 (Core) Medical Home Information: Has a process for informing patients/families/caregivers about the role of the medical home and provides patients/families/caregivers materials that contain the information. 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5954711C-E443-43C8-817C-48FCA78F5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41" y="365125"/>
            <a:ext cx="10982227" cy="1325563"/>
          </a:xfrm>
        </p:spPr>
        <p:txBody>
          <a:bodyPr/>
          <a:lstStyle/>
          <a:p>
            <a:r>
              <a:rPr lang="en-US" dirty="0"/>
              <a:t>Team-Based Care</a:t>
            </a:r>
          </a:p>
        </p:txBody>
      </p:sp>
    </p:spTree>
    <p:extLst>
      <p:ext uri="{BB962C8B-B14F-4D97-AF65-F5344CB8AC3E}">
        <p14:creationId xmlns:p14="http://schemas.microsoft.com/office/powerpoint/2010/main" val="1526933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7D1F462-0EC2-41E8-BB79-96F49597E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99" y="1690688"/>
            <a:ext cx="10982226" cy="5344756"/>
          </a:xfrm>
        </p:spPr>
        <p:txBody>
          <a:bodyPr>
            <a:normAutofit/>
          </a:bodyPr>
          <a:lstStyle/>
          <a:p>
            <a:r>
              <a:rPr lang="en-US" dirty="0"/>
              <a:t>KM 08 Patient Materials: Evaluates patient population demographics/communication preferences/health literacy to tailor development and distribution of patient materials.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KM 11 (</a:t>
            </a:r>
            <a:r>
              <a:rPr lang="en-US" dirty="0">
                <a:solidFill>
                  <a:srgbClr val="FF0000"/>
                </a:solidFill>
              </a:rPr>
              <a:t>NYS PCMH Requirement</a:t>
            </a:r>
            <a:r>
              <a:rPr lang="en-US" dirty="0"/>
              <a:t>) Population Needs: Identifies and addresses population-level needs based on the diversity of the practice and the community: A. Targets population health management on disparities in care. B. Educates practice staff on health literacy. C. Educates practice staff in cultural competence. 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1D3ED836-E54F-43E6-BF41-64B497671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41" y="365125"/>
            <a:ext cx="10982227" cy="1325563"/>
          </a:xfrm>
        </p:spPr>
        <p:txBody>
          <a:bodyPr/>
          <a:lstStyle/>
          <a:p>
            <a:r>
              <a:rPr lang="en-US" dirty="0"/>
              <a:t>Knowing &amp; Managing Patients</a:t>
            </a:r>
          </a:p>
        </p:txBody>
      </p:sp>
    </p:spTree>
    <p:extLst>
      <p:ext uri="{BB962C8B-B14F-4D97-AF65-F5344CB8AC3E}">
        <p14:creationId xmlns:p14="http://schemas.microsoft.com/office/powerpoint/2010/main" val="875583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7D1F462-0EC2-41E8-BB79-96F49597E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99" y="1690688"/>
            <a:ext cx="10982226" cy="5344756"/>
          </a:xfrm>
        </p:spPr>
        <p:txBody>
          <a:bodyPr>
            <a:normAutofit/>
          </a:bodyPr>
          <a:lstStyle/>
          <a:p>
            <a:r>
              <a:rPr lang="en-US" dirty="0"/>
              <a:t>KM 22 Access to Educational Resources: Provides access to educational resources, such as materials, peer-support sessions, group classes, online self-management tools or programs.</a:t>
            </a:r>
          </a:p>
          <a:p>
            <a:r>
              <a:rPr lang="en-US" dirty="0"/>
              <a:t>KM 24 Shared Decision-Making Aids: Adopts shared decision-making aids for preference-sensitive conditions.</a:t>
            </a:r>
          </a:p>
          <a:p>
            <a:r>
              <a:rPr lang="en-US" dirty="0"/>
              <a:t>KM 29 Opioid Treatment Agreement: Incorporates opioid treatment agreement for patients prescribed Schedule II opioid prescriptions into the patient medical record.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1D3ED836-E54F-43E6-BF41-64B497671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41" y="365125"/>
            <a:ext cx="10982227" cy="1325563"/>
          </a:xfrm>
        </p:spPr>
        <p:txBody>
          <a:bodyPr/>
          <a:lstStyle/>
          <a:p>
            <a:r>
              <a:rPr lang="en-US" dirty="0"/>
              <a:t>Knowing &amp; Managing Patients</a:t>
            </a:r>
          </a:p>
        </p:txBody>
      </p:sp>
    </p:spTree>
    <p:extLst>
      <p:ext uri="{BB962C8B-B14F-4D97-AF65-F5344CB8AC3E}">
        <p14:creationId xmlns:p14="http://schemas.microsoft.com/office/powerpoint/2010/main" val="736560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7D1F462-0EC2-41E8-BB79-96F49597E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AC 01 (Core) Access Needs and Preferences: Assesses the access needs and preferences of the patient population.</a:t>
            </a:r>
          </a:p>
          <a:p>
            <a:r>
              <a:rPr lang="en-US" dirty="0"/>
              <a:t>AC 10 (Core) Personal Clinician Selection: Helps patients/families/ caregivers select or change a personal clinician.</a:t>
            </a:r>
          </a:p>
          <a:p>
            <a:r>
              <a:rPr lang="en-US" dirty="0"/>
              <a:t>AC 11 (Core) Patient Visits with Clinician/Team: Sets goals and monitors the percentage of patient visits with the selected clinician or team.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CM 05 (Core) Written Care Plans: Provides a written care plan to the patient/family/caregiver for patients identified for care management.</a:t>
            </a:r>
          </a:p>
          <a:p>
            <a:r>
              <a:rPr lang="en-US" dirty="0"/>
              <a:t>CM 06 – 08 Identifies patient preferences, goals, barriers, self-management support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33E97BC2-6FFF-46BF-A9DF-18F03AD78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41" y="365125"/>
            <a:ext cx="10982227" cy="1325563"/>
          </a:xfrm>
        </p:spPr>
        <p:txBody>
          <a:bodyPr/>
          <a:lstStyle/>
          <a:p>
            <a:r>
              <a:rPr lang="en-US" dirty="0"/>
              <a:t>Patient-Centered Access &amp; Care Management</a:t>
            </a:r>
          </a:p>
        </p:txBody>
      </p:sp>
    </p:spTree>
    <p:extLst>
      <p:ext uri="{BB962C8B-B14F-4D97-AF65-F5344CB8AC3E}">
        <p14:creationId xmlns:p14="http://schemas.microsoft.com/office/powerpoint/2010/main" val="934095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F13447E-AA6A-49BA-8E34-99F226F4C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 Coordination and Quality Improvement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7D1F462-0EC2-41E8-BB79-96F49597E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CC 13 Treatment Options and Costs: Engages with patients regarding cost implications of treatment options.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QI 16 Reporting Performance Publicly or with Patients: Shares clinician-level or practice-level performance results publicly or with patients for measures it reports.</a:t>
            </a:r>
          </a:p>
          <a:p>
            <a:r>
              <a:rPr lang="en-US" dirty="0"/>
              <a:t>QI 17 Patient/Family/Caregiver Involvement in Quality Improvement: Involves the patient/family/caregiver in quality improvement activities.</a:t>
            </a:r>
          </a:p>
        </p:txBody>
      </p:sp>
    </p:spTree>
    <p:extLst>
      <p:ext uri="{BB962C8B-B14F-4D97-AF65-F5344CB8AC3E}">
        <p14:creationId xmlns:p14="http://schemas.microsoft.com/office/powerpoint/2010/main" val="4285460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magine system fonts">
      <a:majorFont>
        <a:latin typeface="Arial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PersistId xmlns="b7d8a8b7-4901-48d6-ab8f-dcd8daa16252" xsi:nil="true"/>
    <TaxCatchAll xmlns="b7d8a8b7-4901-48d6-ab8f-dcd8daa16252"/>
    <Contains_x003a_ xmlns="b7d8a8b7-4901-48d6-ab8f-dcd8daa16252">PowerPoint Presentation template v2 - WHITE</Contains_x003a_>
    <PublishingExpirationDate xmlns="http://schemas.microsoft.com/sharepoint/v3" xsi:nil="true"/>
    <TaxKeywordTaxHTField xmlns="b7d8a8b7-4901-48d6-ab8f-dcd8daa16252">
      <Terms xmlns="http://schemas.microsoft.com/office/infopath/2007/PartnerControls"/>
    </TaxKeywordTaxHTField>
    <PublishingStartDate xmlns="http://schemas.microsoft.com/sharepoint/v3" xsi:nil="true"/>
    <Graphic_x002f_Picture xmlns="32a7e722-dddb-4174-88ba-362a513e33e1">
      <Url xsi:nil="true"/>
      <Description xsi:nil="true"/>
    </Graphic_x002f_Picture>
    <_dlc_DocId xmlns="b7d8a8b7-4901-48d6-ab8f-dcd8daa16252">35J6RSCKA5WM-1975626547-716</_dlc_DocId>
    <_dlc_DocIdUrl xmlns="b7d8a8b7-4901-48d6-ab8f-dcd8daa16252">
      <Url>https://healthinsight.sharepoint.com/commcorner/_layouts/15/DocIdRedir.aspx?ID=35J6RSCKA5WM-1975626547-716</Url>
      <Description>35J6RSCKA5WM-1975626547-716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2FF91CC9395149AB062640EDB5B86A" ma:contentTypeVersion="1366" ma:contentTypeDescription="Create a new document." ma:contentTypeScope="" ma:versionID="c69745344a4a7460dde8d4d8bc9638ab">
  <xsd:schema xmlns:xsd="http://www.w3.org/2001/XMLSchema" xmlns:xs="http://www.w3.org/2001/XMLSchema" xmlns:p="http://schemas.microsoft.com/office/2006/metadata/properties" xmlns:ns1="http://schemas.microsoft.com/sharepoint/v3" xmlns:ns2="32a7e722-dddb-4174-88ba-362a513e33e1" xmlns:ns3="b7d8a8b7-4901-48d6-ab8f-dcd8daa16252" targetNamespace="http://schemas.microsoft.com/office/2006/metadata/properties" ma:root="true" ma:fieldsID="3e1c4183bda0011d946b1367b1db82e3" ns1:_="" ns2:_="" ns3:_="">
    <xsd:import namespace="http://schemas.microsoft.com/sharepoint/v3"/>
    <xsd:import namespace="32a7e722-dddb-4174-88ba-362a513e33e1"/>
    <xsd:import namespace="b7d8a8b7-4901-48d6-ab8f-dcd8daa16252"/>
    <xsd:element name="properties">
      <xsd:complexType>
        <xsd:sequence>
          <xsd:element name="documentManagement">
            <xsd:complexType>
              <xsd:all>
                <xsd:element ref="ns2:Graphic_x002f_Picture" minOccurs="0"/>
                <xsd:element ref="ns3:Contains_x003a_" minOccurs="0"/>
                <xsd:element ref="ns1:PublishingStartDate" minOccurs="0"/>
                <xsd:element ref="ns1:PublishingExpirationDate" minOccurs="0"/>
                <xsd:element ref="ns3:_dlc_DocId" minOccurs="0"/>
                <xsd:element ref="ns3:_dlc_DocIdUrl" minOccurs="0"/>
                <xsd:element ref="ns3:_dlc_DocIdPersistId" minOccurs="0"/>
                <xsd:element ref="ns3:TaxKeywordTaxHTField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5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6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a7e722-dddb-4174-88ba-362a513e33e1" elementFormDefault="qualified">
    <xsd:import namespace="http://schemas.microsoft.com/office/2006/documentManagement/types"/>
    <xsd:import namespace="http://schemas.microsoft.com/office/infopath/2007/PartnerControls"/>
    <xsd:element name="Graphic_x002f_Picture" ma:index="2" nillable="true" ma:displayName="Graphic" ma:format="Image" ma:internalName="Graphic_x002f_Pictur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1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0" nillable="true" ma:displayName="MediaServiceAutoTags" ma:internalName="MediaServiceAutoTags" ma:readOnly="true">
      <xsd:simpleType>
        <xsd:restriction base="dms:Text"/>
      </xsd:simpleType>
    </xsd:element>
    <xsd:element name="MediaServiceOCR" ma:index="2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d8a8b7-4901-48d6-ab8f-dcd8daa16252" elementFormDefault="qualified">
    <xsd:import namespace="http://schemas.microsoft.com/office/2006/documentManagement/types"/>
    <xsd:import namespace="http://schemas.microsoft.com/office/infopath/2007/PartnerControls"/>
    <xsd:element name="Contains_x003a_" ma:index="3" nillable="true" ma:displayName="Folder / Document Description" ma:description="Folder with comments description field" ma:internalName="Contains_x003A_" ma:readOnly="false">
      <xsd:simpleType>
        <xsd:restriction base="dms:Note">
          <xsd:maxLength value="255"/>
        </xsd:restriction>
      </xsd:simpleType>
    </xsd:element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fals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73aa8de9-e94b-4d9b-9e5c-d4f0d7ca5afc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c99480e8-4a30-4ed3-b051-adc4fcc8f7ad}" ma:internalName="TaxCatchAll" ma:showField="CatchAllData" ma:web="b7d8a8b7-4901-48d6-ab8f-dcd8daa162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8DA1E830-0378-4978-AC95-8D1ED6C7588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A04DC2C-4307-4DB7-95C0-EC4F9FE0D9FE}">
  <ds:schemaRefs>
    <ds:schemaRef ds:uri="http://schemas.microsoft.com/office/2006/metadata/properties"/>
    <ds:schemaRef ds:uri="http://purl.org/dc/elements/1.1/"/>
    <ds:schemaRef ds:uri="http://schemas.microsoft.com/sharepoint/v3"/>
    <ds:schemaRef ds:uri="32a7e722-dddb-4174-88ba-362a513e33e1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b7d8a8b7-4901-48d6-ab8f-dcd8daa1625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2C6110C-8CD3-47BA-A67E-7B665CEE0C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2a7e722-dddb-4174-88ba-362a513e33e1"/>
    <ds:schemaRef ds:uri="b7d8a8b7-4901-48d6-ab8f-dcd8daa162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A88C2A71-D4ED-4E94-AA86-2763C3B6416F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1754</TotalTime>
  <Words>436</Words>
  <Application>Microsoft Office PowerPoint</Application>
  <PresentationFormat>Widescreen</PresentationFormat>
  <Paragraphs>32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NCQA Updates for NYS Practices</vt:lpstr>
      <vt:lpstr>QPASS Updates</vt:lpstr>
      <vt:lpstr>NCQA Criteria Supporting Patient Engagement Strategies </vt:lpstr>
      <vt:lpstr>Team-Based Care</vt:lpstr>
      <vt:lpstr>Knowing &amp; Managing Patients</vt:lpstr>
      <vt:lpstr>Knowing &amp; Managing Patients</vt:lpstr>
      <vt:lpstr>Patient-Centered Access &amp; Care Management</vt:lpstr>
      <vt:lpstr>Care Coordination and Quality Improvement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template v2 - WHITE</dc:title>
  <dc:creator>Eric Martinez</dc:creator>
  <cp:keywords/>
  <cp:lastModifiedBy>Meital Fried-Almog</cp:lastModifiedBy>
  <cp:revision>31</cp:revision>
  <dcterms:created xsi:type="dcterms:W3CDTF">2019-04-05T22:11:58Z</dcterms:created>
  <dcterms:modified xsi:type="dcterms:W3CDTF">2019-11-25T15:14:02Z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0x010100FE2FF91CC9395149AB062640EDB5B86A</vt:lpwstr>
  </property>
  <property fmtid="{D5CDD505-2E9C-101B-9397-08002B2CF9AE}" pid="3" name="_dlc_DocIdItemGuid">
    <vt:lpwstr>86330152-ef6e-4261-bd1e-214d39c784d7</vt:lpwstr>
  </property>
  <property fmtid="{D5CDD505-2E9C-101B-9397-08002B2CF9AE}" pid="4" name="TaxKeyword">
    <vt:lpwstr/>
  </property>
</Properties>
</file>